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4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10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7DB556-0992-EB01-FB6B-2D23F560B7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C0F66B-688B-044C-846B-764543CF3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90B81EB-7099-03B2-5851-5E46454D4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CC30714-83EE-F0D5-082E-DC0C4C54B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D73C7ED-D65A-2438-C54B-8BD494B7E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51948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48C9B6-C86C-5E21-EE8E-9DE372834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3A3590A-9085-2471-BD63-E1AD0850F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D3A35F9-541F-AFBC-B2C5-BF12AC269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E0D6B5-64EC-43A1-EAA2-C7F3F9DE3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1FAB647-8A52-7098-BC33-2D1EA65D1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9351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34C2EEA-ABAE-DB35-A432-7C08959476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32C37954-D3B0-4BB0-C451-B25A4FC752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2A299D6-EBA9-07A4-5487-E799679DD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2C72851-794D-CE62-1850-EEAE40723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B7602C1-48F4-33BF-BC0D-7E20952B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26648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771BC5-29E6-67E4-5940-A5AFC69AC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2AF1B8-F124-D869-00A3-45880BD76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940F358-2B4C-4729-9C00-D318CDBAF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529C933-DF85-B604-9F51-D94CFFCE0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31D6B18-6F86-5985-A07B-6E3DC9FBC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52712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D0F98CC-094B-A5A0-C002-9CB7E134C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D7E1EE-4FFE-BED5-976C-4D29ED821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280E34E-BDE5-B28A-24D4-F422D0376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24299D-F01E-405E-2AD2-781CB0B5A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05BD2BE-6D9F-5393-AE87-6E5C443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1521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79BE9A3-5B7F-9BE0-BDB5-3D70801EC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AF0130-96C7-1D06-7D3B-557B276F45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6D47B74-42F6-1C37-6FCE-8632FDECD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3318ACF-2C20-6879-FFE3-EEDDE8A6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25C6C05-164E-94E6-AF42-A9A094B3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BCA8044-A62B-B82D-9665-28FB25F39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2A7C406-C5CF-4924-E2F6-E1E4C3CBE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A802E90-B398-8704-8CC7-53067ACAF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E713C21-546B-CC9C-E1AD-0CD2482FE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89F57EB-18D3-7E43-2102-4099DA29F3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26272EA-B404-41BB-75CB-ED0D7515EA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AFB4567-7115-2CB4-DB65-BA5FC4E10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C5916DA-4706-E37E-BD91-7BE2F8DF3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02786EE-9FB1-CE3A-1693-488EAD3F7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1712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D42C03-6A4B-81A8-273D-88F3C771F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09F2720-3AC4-C250-4867-22263B59B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9FD633C-3CE9-AE8D-6C4D-B2F4A67B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38A2021-266C-4006-DE15-0413809C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9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8332B78-832E-F1FC-E4B6-9B8E328A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F382C17-C440-490D-598B-DCB611FCA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6DF739D-5756-DF1A-F941-32FB107E8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7696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86034F-821B-1DFE-39CD-2E95BDEA2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66FC332-A131-4B25-F486-2E6097CA1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2052618-F770-7BE1-2BB0-C78AA15E1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46A0BDD-04F3-FBCE-F8F8-14ECBD96B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80103D5-E4C2-7738-561E-BE4EA493F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7628620-A8DF-0E31-EA21-CE5FBCCFC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7535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DF2081-F76E-F225-DCB4-6404D2DC0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7674397-315B-BFDB-0A2F-37F9C0026B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55E7D70-FC5F-F4AD-B360-30477D5C5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6A02ADF-1EB9-7647-ED11-245E353E8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02CB942-2AC3-F8CF-37D9-AAACB1D3C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3C6895C-AB43-A563-2927-A1825EA5A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0928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FC8CA73-34F3-CE30-99E0-13152DD59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2809DFB-E9ED-3746-25F9-883C93BDD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B1419C-BF85-536F-5427-65AF864B50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E41C-1D13-4FD3-91A8-F2EBE81E84F2}" type="datetimeFigureOut">
              <a:rPr lang="it-IT" smtClean="0"/>
              <a:t>09/12/2023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D698349-EBDA-6D16-7E0A-251299655B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A5A86BF-9D5A-D9D2-3660-1063E30A1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1EC02-42AB-4E04-BFB9-B1A0A00D76B5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5981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56D12BA4-9811-4E42-2FEB-12E0886BE0AD}"/>
              </a:ext>
            </a:extLst>
          </p:cNvPr>
          <p:cNvSpPr txBox="1"/>
          <p:nvPr/>
        </p:nvSpPr>
        <p:spPr>
          <a:xfrm>
            <a:off x="0" y="1171096"/>
            <a:ext cx="12265572" cy="11798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800"/>
              </a:spcAft>
            </a:pPr>
            <a:r>
              <a:rPr lang="fr-FR" sz="3200" b="1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SURGICAL TREATMENT OF CARDIAC TUMORS </a:t>
            </a:r>
          </a:p>
          <a:p>
            <a:pPr algn="ctr">
              <a:spcAft>
                <a:spcPts val="800"/>
              </a:spcAft>
            </a:pPr>
            <a:r>
              <a:rPr lang="fr-FR" sz="3200" b="1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BLACK AFRICANS: REPORT OF 13 CASES </a:t>
            </a:r>
            <a:r>
              <a:rPr lang="fr-FR" sz="3200" b="1" strike="sngStrike" dirty="0">
                <a:effectLst/>
                <a:latin typeface="Arial Black" panose="020B0A040201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it-IT" sz="3200" b="1" dirty="0">
              <a:effectLst/>
              <a:latin typeface="Arial Black" panose="020B0A040201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7035F3-2D5C-B9C4-4837-DD3EA2473972}"/>
              </a:ext>
            </a:extLst>
          </p:cNvPr>
          <p:cNvSpPr txBox="1"/>
          <p:nvPr/>
        </p:nvSpPr>
        <p:spPr>
          <a:xfrm>
            <a:off x="425669" y="3294140"/>
            <a:ext cx="11414233" cy="34060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fr-FR" sz="2000" b="1" u="sng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Mve Mvondo C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  <a:r>
              <a:rPr lang="fr-FR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Kobe </a:t>
            </a:r>
            <a:r>
              <a:rPr lang="fr-FR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Fokalbo</a:t>
            </a:r>
            <a:r>
              <a:rPr lang="fr-FR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Z, Ngo </a:t>
            </a:r>
            <a:r>
              <a:rPr lang="fr-FR" sz="2000" dirty="0" err="1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Yon</a:t>
            </a:r>
            <a:r>
              <a:rPr lang="fr-FR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Laurence C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Tsague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Kengni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HN, Ela Bella </a:t>
            </a:r>
            <a:r>
              <a:rPr lang="fr-FR" sz="2000" dirty="0">
                <a:solidFill>
                  <a:srgbClr val="000000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A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, </a:t>
            </a:r>
          </a:p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Dakleu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M, </a:t>
            </a: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Djientcheu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VDP and </a:t>
            </a: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Ngowe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Ngowe</a:t>
            </a:r>
            <a:r>
              <a:rPr lang="fr-FR" sz="2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rPr>
              <a:t> M</a:t>
            </a: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it-IT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it-IT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Division of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Cardiac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Cardiac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Centre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Shisong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Kumbo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Cameroon</a:t>
            </a:r>
            <a:endParaRPr lang="it-IT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Faculty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Medicine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Pharmaceutical Sciences, Douala,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Cameroon</a:t>
            </a:r>
            <a:endParaRPr lang="it-IT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285750" indent="-2857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Department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Cardio-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thoracic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Vascular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Yaoundé General Hospital, Yaoundé,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Cameroon</a:t>
            </a:r>
            <a:endParaRPr lang="it-IT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50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931DAABE-7068-9960-AEED-2B7E00B9DBD0}"/>
              </a:ext>
            </a:extLst>
          </p:cNvPr>
          <p:cNvSpPr txBox="1"/>
          <p:nvPr/>
        </p:nvSpPr>
        <p:spPr>
          <a:xfrm>
            <a:off x="525517" y="305068"/>
            <a:ext cx="5370786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800"/>
              </a:spcAft>
            </a:pPr>
            <a:r>
              <a:rPr lang="fr-FR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Background</a:t>
            </a:r>
          </a:p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Few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studies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on </a:t>
            </a:r>
            <a:r>
              <a:rPr lang="fr-FR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cardiac</a:t>
            </a:r>
            <a:r>
              <a:rPr lang="fr-FR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tumors</a:t>
            </a:r>
            <a:r>
              <a:rPr lang="fr-FR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(CT)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have been made in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sub-Saharan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Africa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with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regards to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their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treatment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</a:p>
          <a:p>
            <a:pPr marL="342900" indent="-342900" algn="just"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study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reviews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early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clinical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outcomes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13 patients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who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underwent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removal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CT in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institution over a 12-year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period</a:t>
            </a:r>
            <a:endParaRPr lang="fr-FR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spcAft>
                <a:spcPts val="800"/>
              </a:spcAft>
            </a:pPr>
            <a:endParaRPr lang="fr-FR" sz="2000" b="1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spcAft>
                <a:spcPts val="800"/>
              </a:spcAft>
            </a:pPr>
            <a:r>
              <a:rPr lang="fr-FR" sz="2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Patients and Methods </a:t>
            </a:r>
            <a:endParaRPr lang="fr-FR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Between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November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2009 and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december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2021, </a:t>
            </a:r>
            <a:r>
              <a:rPr lang="fr-FR" sz="20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total of 13 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patients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underwent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treatment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CT at the division of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cardiac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Shisong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Cardiac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Center </a:t>
            </a: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Patients’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sociodemographic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clinical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surgical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data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were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retrospectively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analysed</a:t>
            </a:r>
            <a:endParaRPr lang="it-IT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65336A6-B570-1E12-FCD9-4E050A1EDDCA}"/>
              </a:ext>
            </a:extLst>
          </p:cNvPr>
          <p:cNvSpPr txBox="1"/>
          <p:nvPr/>
        </p:nvSpPr>
        <p:spPr>
          <a:xfrm>
            <a:off x="7078717" y="305068"/>
            <a:ext cx="4661338" cy="2921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fr-FR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Results</a:t>
            </a:r>
            <a:r>
              <a:rPr lang="fr-FR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</a:p>
          <a:p>
            <a:pPr marL="457200" indent="-457200" algn="just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mean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at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was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b="1" dirty="0">
                <a:solidFill>
                  <a:srgbClr val="00B05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53.2 ± 18.5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years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(range : 14 – 69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years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</a:t>
            </a:r>
          </a:p>
          <a:p>
            <a:pPr marL="457200" indent="-457200" algn="just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Only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two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patients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had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&lt; 20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years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(15.3%) </a:t>
            </a: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whereas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b="1" dirty="0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76.9% </a:t>
            </a:r>
            <a:r>
              <a:rPr lang="fr-FR" b="1" dirty="0" err="1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had</a:t>
            </a:r>
            <a:r>
              <a:rPr lang="fr-FR" b="1" dirty="0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&gt; 50 </a:t>
            </a:r>
            <a:r>
              <a:rPr lang="fr-FR" b="1" dirty="0" err="1">
                <a:solidFill>
                  <a:srgbClr val="008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years</a:t>
            </a:r>
            <a:endParaRPr lang="fr-FR" b="1" dirty="0">
              <a:solidFill>
                <a:srgbClr val="008000"/>
              </a:solidFill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15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fr-FR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Female</a:t>
            </a:r>
            <a:r>
              <a:rPr lang="fr-FR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gender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was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predominant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with</a:t>
            </a:r>
            <a:r>
              <a:rPr lang="fr-FR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 </a:t>
            </a:r>
            <a:r>
              <a:rPr lang="fr-FR" b="1" dirty="0" err="1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sex</a:t>
            </a:r>
            <a:r>
              <a:rPr lang="fr-FR" b="1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ratio (M/F) of 0.30 </a:t>
            </a:r>
            <a:endParaRPr lang="it-IT" b="1" dirty="0">
              <a:solidFill>
                <a:srgbClr val="008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 descr="Immagine che contiene frutto, cibo, Cibo naturale, interno&#10;&#10;Descrizione generata automaticamente">
            <a:extLst>
              <a:ext uri="{FF2B5EF4-FFF2-40B4-BE49-F238E27FC236}">
                <a16:creationId xmlns:a16="http://schemas.microsoft.com/office/drawing/2014/main" id="{503DA083-731C-7064-9398-72AAA70D1E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93" t="4751" r="33931"/>
          <a:stretch/>
        </p:blipFill>
        <p:spPr>
          <a:xfrm>
            <a:off x="9399571" y="3459755"/>
            <a:ext cx="2607334" cy="2818189"/>
          </a:xfrm>
          <a:prstGeom prst="rect">
            <a:avLst/>
          </a:prstGeom>
        </p:spPr>
      </p:pic>
      <p:pic>
        <p:nvPicPr>
          <p:cNvPr id="6" name="Immagine 5" descr="Immagine che contiene Attrezzature mediche, stanza, stanza d'ospedale, medico&#10;&#10;Descrizione generata automaticamente">
            <a:extLst>
              <a:ext uri="{FF2B5EF4-FFF2-40B4-BE49-F238E27FC236}">
                <a16:creationId xmlns:a16="http://schemas.microsoft.com/office/drawing/2014/main" id="{CF509431-1022-CC7F-A610-11C705E14BC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66" r="20804" b="25186"/>
          <a:stretch/>
        </p:blipFill>
        <p:spPr>
          <a:xfrm rot="5400000">
            <a:off x="6840721" y="3819461"/>
            <a:ext cx="2818190" cy="209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84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3ACA474C-94DF-7F8C-8369-30E6C3F97494}"/>
              </a:ext>
            </a:extLst>
          </p:cNvPr>
          <p:cNvSpPr txBox="1"/>
          <p:nvPr/>
        </p:nvSpPr>
        <p:spPr>
          <a:xfrm>
            <a:off x="420414" y="157656"/>
            <a:ext cx="5896302" cy="4944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fr-FR" sz="2800" b="1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Results</a:t>
            </a:r>
            <a:r>
              <a:rPr lang="fr-FR" sz="28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fr-FR" sz="20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 </a:t>
            </a: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types of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tumors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were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: 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atrial </a:t>
            </a:r>
            <a:r>
              <a:rPr lang="fr-FR" sz="2000" dirty="0" err="1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myxoma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(n=10, 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76.9%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), </a:t>
            </a:r>
            <a:r>
              <a:rPr lang="fr-FR" sz="2000" dirty="0" err="1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primary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malignant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tumors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(n=2, </a:t>
            </a:r>
            <a:r>
              <a:rPr lang="fr-FR" sz="2000" dirty="0">
                <a:solidFill>
                  <a:srgbClr val="008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15.3%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and right atrial diffusion of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hepatocellular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carcinoma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(n=1, 7.6%). </a:t>
            </a: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Associated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procedures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mitral valve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surgery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(38%),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tricuspid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valve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annuloplasty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(15%).  </a:t>
            </a: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mean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cardiopulmonary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cross-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clamping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times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where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88.3 ± 38.2 and 57.8 ± 28.5 minutes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respectively</a:t>
            </a:r>
            <a:endParaRPr lang="fr-FR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operative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mortality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b="1" dirty="0">
                <a:solidFill>
                  <a:srgbClr val="00B05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7.6% 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(n=1/13)</a:t>
            </a:r>
          </a:p>
          <a:p>
            <a:pPr marL="457200" indent="-457200" algn="just"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mean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hospital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length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stay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was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5.2 ± 3.4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days</a:t>
            </a:r>
            <a:endParaRPr lang="it-IT" sz="20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49F7714-C0DE-1E53-E0EE-F2AE945A057E}"/>
              </a:ext>
            </a:extLst>
          </p:cNvPr>
          <p:cNvSpPr txBox="1"/>
          <p:nvPr/>
        </p:nvSpPr>
        <p:spPr>
          <a:xfrm>
            <a:off x="6977160" y="443567"/>
            <a:ext cx="4794426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2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Conclusion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 in SSA patients are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often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benign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mainly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affect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female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patients in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their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50s 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endParaRPr lang="fr-FR" sz="20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Early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diagnosis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agressive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resection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improve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the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early</a:t>
            </a:r>
            <a:r>
              <a:rPr lang="fr-FR" sz="2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fr-FR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outcomes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magine 3" descr="Immagine che contiene interno, Impianto elettrico, bicicletta&#10;&#10;Descrizione generata automaticamente">
            <a:extLst>
              <a:ext uri="{FF2B5EF4-FFF2-40B4-BE49-F238E27FC236}">
                <a16:creationId xmlns:a16="http://schemas.microsoft.com/office/drawing/2014/main" id="{C7DAB4FA-E56B-9F65-D5DC-137251FAA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77" r="9005" b="19957"/>
          <a:stretch/>
        </p:blipFill>
        <p:spPr>
          <a:xfrm rot="5400000">
            <a:off x="6956740" y="3975780"/>
            <a:ext cx="3005422" cy="2145153"/>
          </a:xfrm>
          <a:prstGeom prst="rect">
            <a:avLst/>
          </a:prstGeom>
        </p:spPr>
      </p:pic>
      <p:pic>
        <p:nvPicPr>
          <p:cNvPr id="5" name="Immagine 4" descr="Immagine che contiene interno, aragosta, invertebrato&#10;&#10;Descrizione generata automaticamente">
            <a:extLst>
              <a:ext uri="{FF2B5EF4-FFF2-40B4-BE49-F238E27FC236}">
                <a16:creationId xmlns:a16="http://schemas.microsoft.com/office/drawing/2014/main" id="{F39195E3-6630-9CFE-6D4F-535585BCB9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8" t="12720" r="17516" b="7433"/>
          <a:stretch/>
        </p:blipFill>
        <p:spPr>
          <a:xfrm rot="5400000">
            <a:off x="9370646" y="3944543"/>
            <a:ext cx="2985432" cy="218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821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340</Words>
  <Application>Microsoft Office PowerPoint</Application>
  <PresentationFormat>Widescreen</PresentationFormat>
  <Paragraphs>31</Paragraphs>
  <Slides>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charles mve mvondo</dc:creator>
  <cp:lastModifiedBy>charles mve mvondo</cp:lastModifiedBy>
  <cp:revision>56</cp:revision>
  <dcterms:created xsi:type="dcterms:W3CDTF">2023-05-31T14:10:58Z</dcterms:created>
  <dcterms:modified xsi:type="dcterms:W3CDTF">2023-12-09T23:51:57Z</dcterms:modified>
</cp:coreProperties>
</file>

<file path=docProps/thumbnail.jpeg>
</file>